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72" r:id="rId4"/>
    <p:sldId id="274" r:id="rId5"/>
    <p:sldId id="275" r:id="rId6"/>
    <p:sldId id="276" r:id="rId7"/>
    <p:sldId id="277" r:id="rId8"/>
    <p:sldId id="258" r:id="rId9"/>
    <p:sldId id="278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" panose="020B0604020202020204" charset="0"/>
      <p:regular r:id="rId16"/>
    </p:embeddedFont>
    <p:embeddedFont>
      <p:font typeface="Clear Sans Regular Bold" panose="020B0604020202020204" charset="0"/>
      <p:regular r:id="rId17"/>
    </p:embeddedFont>
    <p:embeddedFont>
      <p:font typeface="Tenor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6C9AD-5EE1-457B-807A-1A05D4645EAE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FDA0F-0C4D-445B-9C21-161F8B835A9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46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FDA0F-0C4D-445B-9C21-161F8B835A9D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733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FDA0F-0C4D-445B-9C21-161F8B835A9D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019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30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2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8.svg"/><Relationship Id="rId5" Type="http://schemas.openxmlformats.org/officeDocument/2006/relationships/image" Target="../media/image49.svg"/><Relationship Id="rId10" Type="http://schemas.openxmlformats.org/officeDocument/2006/relationships/image" Target="../media/image17.png"/><Relationship Id="rId4" Type="http://schemas.openxmlformats.org/officeDocument/2006/relationships/image" Target="../media/image48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33204">
            <a:off x="-1567201" y="-3208716"/>
            <a:ext cx="13676622" cy="17292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111384">
            <a:off x="13652822" y="-1097355"/>
            <a:ext cx="12122938" cy="116723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491620">
            <a:off x="-1039301" y="-446545"/>
            <a:ext cx="13664723" cy="34037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119339" y="-705410"/>
            <a:ext cx="6337322" cy="41365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292806">
            <a:off x="8891850" y="8378163"/>
            <a:ext cx="4308252" cy="35249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19799" y="3578445"/>
            <a:ext cx="12033709" cy="3907960"/>
            <a:chOff x="0" y="196415"/>
            <a:chExt cx="16044945" cy="5210614"/>
          </a:xfrm>
        </p:grpSpPr>
        <p:sp>
          <p:nvSpPr>
            <p:cNvPr id="8" name="TextBox 8"/>
            <p:cNvSpPr txBox="1"/>
            <p:nvPr/>
          </p:nvSpPr>
          <p:spPr>
            <a:xfrm>
              <a:off x="0" y="196415"/>
              <a:ext cx="16044945" cy="3773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s-CO" sz="11000" spc="-220" dirty="0">
                  <a:solidFill>
                    <a:srgbClr val="F4F4F4"/>
                  </a:solidFill>
                  <a:latin typeface="Tenor Sans"/>
                </a:rPr>
                <a:t>Sistema de Salud Colombiano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99725"/>
              <a:ext cx="12499297" cy="707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4F4F4"/>
                  </a:solidFill>
                  <a:latin typeface="Clear Sans Regular"/>
                </a:rPr>
                <a:t>Catalina Zapata Florez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81225" y="-2353874"/>
            <a:ext cx="5138015" cy="41944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233847">
            <a:off x="-858217" y="8308699"/>
            <a:ext cx="4578625" cy="320503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052795">
            <a:off x="16807802" y="363335"/>
            <a:ext cx="4476368" cy="3662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38135">
            <a:off x="-2125597" y="6010151"/>
            <a:ext cx="3340048" cy="363048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1A13D404-8AA9-46D1-B426-1EB5A33831D3}"/>
              </a:ext>
            </a:extLst>
          </p:cNvPr>
          <p:cNvSpPr txBox="1"/>
          <p:nvPr/>
        </p:nvSpPr>
        <p:spPr>
          <a:xfrm>
            <a:off x="609600" y="4953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Motivación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23B2DCE-78B9-4EBC-BD26-C79919103E06}"/>
              </a:ext>
            </a:extLst>
          </p:cNvPr>
          <p:cNvSpPr txBox="1"/>
          <p:nvPr/>
        </p:nvSpPr>
        <p:spPr>
          <a:xfrm>
            <a:off x="651924" y="2302890"/>
            <a:ext cx="16416876" cy="5226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ES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Aportar al entendimiento de las desigualdades </a:t>
            </a:r>
            <a:r>
              <a:rPr lang="es-CO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en el sistema de salud colombiano, respondiendo a las siguientes líneas de trabajo: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Comparación entre cobertura (régimen subsidiado/contributivo) y distribución de las IPS a nivel municipal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Acceso a nivel municipal a IPS de acuerdo con el nivel de complejidad</a:t>
            </a: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Asistencia de las personas a las IPS cuando tienen una enfermedad que no requiere hospitalización </a:t>
            </a: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CO" sz="36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Percepción de las personas sobre la calidad del servicio de la IPS</a:t>
            </a: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  <a:p>
            <a:pPr marL="571500" indent="-5715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CO" sz="3600" dirty="0">
              <a:solidFill>
                <a:schemeClr val="bg1">
                  <a:lumMod val="50000"/>
                </a:schemeClr>
              </a:solidFill>
              <a:latin typeface="Clear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37077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F8FE113-EF4E-4B85-91BC-F1AA4673A1BD}"/>
              </a:ext>
            </a:extLst>
          </p:cNvPr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7589DB7E-4A20-4DCC-9C71-B7B3DF0F7C74}"/>
              </a:ext>
            </a:extLst>
          </p:cNvPr>
          <p:cNvSpPr txBox="1"/>
          <p:nvPr/>
        </p:nvSpPr>
        <p:spPr>
          <a:xfrm>
            <a:off x="304800" y="3429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72"/>
              </a:lnSpc>
            </a:pPr>
            <a:r>
              <a:rPr lang="en-US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Fuentes de </a:t>
            </a: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información</a:t>
            </a: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16309215-58F1-41FC-8C7E-6E8E37DD6A5E}"/>
              </a:ext>
            </a:extLst>
          </p:cNvPr>
          <p:cNvSpPr txBox="1"/>
          <p:nvPr/>
        </p:nvSpPr>
        <p:spPr>
          <a:xfrm>
            <a:off x="9483213" y="3429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Herramientas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0CC97D2-F70A-455C-BF98-62D715C459DE}"/>
              </a:ext>
            </a:extLst>
          </p:cNvPr>
          <p:cNvGrpSpPr/>
          <p:nvPr/>
        </p:nvGrpSpPr>
        <p:grpSpPr>
          <a:xfrm>
            <a:off x="40862" y="2203266"/>
            <a:ext cx="3800475" cy="3738970"/>
            <a:chOff x="2135131" y="1499146"/>
            <a:chExt cx="3800475" cy="3738970"/>
          </a:xfrm>
        </p:grpSpPr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0053C42F-9C88-49D0-BE6B-76B8827E9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2115692" y="1568631"/>
              <a:ext cx="3738970" cy="3600000"/>
            </a:xfrm>
            <a:prstGeom prst="rect">
              <a:avLst/>
            </a:prstGeom>
          </p:spPr>
        </p:pic>
        <p:pic>
          <p:nvPicPr>
            <p:cNvPr id="41" name="Imagen 40" descr="Texto&#10;&#10;Descripción generada automáticamente">
              <a:extLst>
                <a:ext uri="{FF2B5EF4-FFF2-40B4-BE49-F238E27FC236}">
                  <a16:creationId xmlns:a16="http://schemas.microsoft.com/office/drawing/2014/main" id="{CE8524E7-F774-4C76-966E-4336D397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131" y="2717318"/>
              <a:ext cx="3800475" cy="13716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AC3176D6-D907-42E7-9C2A-D2618A1ACD95}"/>
              </a:ext>
            </a:extLst>
          </p:cNvPr>
          <p:cNvGrpSpPr/>
          <p:nvPr/>
        </p:nvGrpSpPr>
        <p:grpSpPr>
          <a:xfrm>
            <a:off x="2772000" y="6101912"/>
            <a:ext cx="3600000" cy="3738970"/>
            <a:chOff x="7343999" y="1499146"/>
            <a:chExt cx="3600000" cy="3738970"/>
          </a:xfrm>
        </p:grpSpPr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39005CC1-8DA0-4CDC-9062-0FDBC992E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7274514" y="1568631"/>
              <a:ext cx="3738970" cy="3600000"/>
            </a:xfrm>
            <a:prstGeom prst="rect">
              <a:avLst/>
            </a:prstGeom>
          </p:spPr>
        </p:pic>
        <p:pic>
          <p:nvPicPr>
            <p:cNvPr id="44" name="Imagen 43" descr="Imagen que contiene dibujo, reloj&#10;&#10;Descripción generada automáticamente">
              <a:extLst>
                <a:ext uri="{FF2B5EF4-FFF2-40B4-BE49-F238E27FC236}">
                  <a16:creationId xmlns:a16="http://schemas.microsoft.com/office/drawing/2014/main" id="{4B6F80F9-F7FF-493C-8F54-92BBBB58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9936" y="2978769"/>
              <a:ext cx="2928125" cy="848698"/>
            </a:xfrm>
            <a:prstGeom prst="rect">
              <a:avLst/>
            </a:prstGeom>
          </p:spPr>
        </p:pic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B1BB9CCE-902B-48B8-9BC4-B3049C1CE3F8}"/>
              </a:ext>
            </a:extLst>
          </p:cNvPr>
          <p:cNvGrpSpPr/>
          <p:nvPr/>
        </p:nvGrpSpPr>
        <p:grpSpPr>
          <a:xfrm>
            <a:off x="4933426" y="2083651"/>
            <a:ext cx="3900858" cy="3738970"/>
            <a:chOff x="13999647" y="1443151"/>
            <a:chExt cx="3900858" cy="3738970"/>
          </a:xfrm>
        </p:grpSpPr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E1D460FB-5665-4FE0-A758-FA90F161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14143886" y="1512636"/>
              <a:ext cx="3738970" cy="3600000"/>
            </a:xfrm>
            <a:prstGeom prst="rect">
              <a:avLst/>
            </a:prstGeom>
          </p:spPr>
        </p:pic>
        <p:pic>
          <p:nvPicPr>
            <p:cNvPr id="47" name="Imagen 46" descr="Interfaz de usuario gráfica, Texto&#10;&#10;Descripción generada automáticamente">
              <a:extLst>
                <a:ext uri="{FF2B5EF4-FFF2-40B4-BE49-F238E27FC236}">
                  <a16:creationId xmlns:a16="http://schemas.microsoft.com/office/drawing/2014/main" id="{36057FD5-EC3A-4832-B161-A21633AA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9647" y="2924597"/>
              <a:ext cx="3900858" cy="888068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8D3DED03-277B-4967-81B1-95A94F47ECE1}"/>
              </a:ext>
            </a:extLst>
          </p:cNvPr>
          <p:cNvGrpSpPr/>
          <p:nvPr/>
        </p:nvGrpSpPr>
        <p:grpSpPr>
          <a:xfrm>
            <a:off x="9449575" y="2347623"/>
            <a:ext cx="4279200" cy="3738970"/>
            <a:chOff x="1047574" y="5446402"/>
            <a:chExt cx="4279200" cy="3738970"/>
          </a:xfrm>
        </p:grpSpPr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26ABE1D2-A196-41BC-AB84-A40EE6E0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1310314" y="5515887"/>
              <a:ext cx="3738970" cy="3600000"/>
            </a:xfrm>
            <a:prstGeom prst="rect">
              <a:avLst/>
            </a:prstGeom>
          </p:spPr>
        </p:pic>
        <p:pic>
          <p:nvPicPr>
            <p:cNvPr id="51" name="Imagen 50" descr="Logotipo&#10;&#10;Descripción generada automáticamente">
              <a:extLst>
                <a:ext uri="{FF2B5EF4-FFF2-40B4-BE49-F238E27FC236}">
                  <a16:creationId xmlns:a16="http://schemas.microsoft.com/office/drawing/2014/main" id="{74FC3AD9-926A-4DE4-9BDF-CF8BED1A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574" y="6130797"/>
              <a:ext cx="4279200" cy="2407050"/>
            </a:xfrm>
            <a:prstGeom prst="rect">
              <a:avLst/>
            </a:prstGeom>
          </p:spPr>
        </p:pic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EABB6847-E9D2-48D2-BA92-070EED3C622E}"/>
              </a:ext>
            </a:extLst>
          </p:cNvPr>
          <p:cNvGrpSpPr/>
          <p:nvPr/>
        </p:nvGrpSpPr>
        <p:grpSpPr>
          <a:xfrm>
            <a:off x="11732229" y="6055924"/>
            <a:ext cx="3600000" cy="3738970"/>
            <a:chOff x="14213372" y="5464837"/>
            <a:chExt cx="3600000" cy="3738970"/>
          </a:xfrm>
        </p:grpSpPr>
        <p:pic>
          <p:nvPicPr>
            <p:cNvPr id="53" name="Picture 3">
              <a:extLst>
                <a:ext uri="{FF2B5EF4-FFF2-40B4-BE49-F238E27FC236}">
                  <a16:creationId xmlns:a16="http://schemas.microsoft.com/office/drawing/2014/main" id="{72CD0B65-0D0F-43E7-AEC2-5698A5A7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14143887" y="5534322"/>
              <a:ext cx="3738970" cy="3600000"/>
            </a:xfrm>
            <a:prstGeom prst="rect">
              <a:avLst/>
            </a:prstGeom>
          </p:spPr>
        </p:pic>
        <p:pic>
          <p:nvPicPr>
            <p:cNvPr id="54" name="Imagen 53" descr="Logotipo, Icono&#10;&#10;Descripción generada automáticamente">
              <a:extLst>
                <a:ext uri="{FF2B5EF4-FFF2-40B4-BE49-F238E27FC236}">
                  <a16:creationId xmlns:a16="http://schemas.microsoft.com/office/drawing/2014/main" id="{D2BDF2FB-B2B5-4352-9660-069CE714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6042" y="6029992"/>
              <a:ext cx="2614658" cy="2614658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7350F24-B6A0-448E-B358-16717ED39E57}"/>
              </a:ext>
            </a:extLst>
          </p:cNvPr>
          <p:cNvGrpSpPr/>
          <p:nvPr/>
        </p:nvGrpSpPr>
        <p:grpSpPr>
          <a:xfrm>
            <a:off x="14233573" y="2366058"/>
            <a:ext cx="3600000" cy="3738970"/>
            <a:chOff x="7796586" y="5446402"/>
            <a:chExt cx="3600000" cy="3738970"/>
          </a:xfrm>
        </p:grpSpPr>
        <p:pic>
          <p:nvPicPr>
            <p:cNvPr id="56" name="Picture 3">
              <a:extLst>
                <a:ext uri="{FF2B5EF4-FFF2-40B4-BE49-F238E27FC236}">
                  <a16:creationId xmlns:a16="http://schemas.microsoft.com/office/drawing/2014/main" id="{4D726390-104E-4F08-BE6A-601FCB6B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5111384">
              <a:off x="7727101" y="5515887"/>
              <a:ext cx="3738970" cy="3600000"/>
            </a:xfrm>
            <a:prstGeom prst="rect">
              <a:avLst/>
            </a:prstGeom>
          </p:spPr>
        </p:pic>
        <p:pic>
          <p:nvPicPr>
            <p:cNvPr id="57" name="Imagen 56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47CCCAD0-F6B0-4670-B47C-456BE9D7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459"/>
            <a:stretch/>
          </p:blipFill>
          <p:spPr>
            <a:xfrm>
              <a:off x="7924800" y="6418713"/>
              <a:ext cx="3448272" cy="1620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89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76126">
            <a:off x="13650109" y="7308305"/>
            <a:ext cx="6002186" cy="66289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430071">
            <a:off x="-1143891" y="-2000850"/>
            <a:ext cx="6086583" cy="496886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701387" y="-2145868"/>
            <a:ext cx="4788720" cy="39180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793830" y="8662311"/>
            <a:ext cx="4785310" cy="119197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46BEB70F-BF25-436E-8D85-A2BFC0985D02}"/>
              </a:ext>
            </a:extLst>
          </p:cNvPr>
          <p:cNvSpPr txBox="1"/>
          <p:nvPr/>
        </p:nvSpPr>
        <p:spPr>
          <a:xfrm>
            <a:off x="5827973" y="4433658"/>
            <a:ext cx="7232309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s-CO" sz="11000" spc="-220" dirty="0">
                <a:solidFill>
                  <a:srgbClr val="F4F4F4"/>
                </a:solidFill>
                <a:latin typeface="Tenor Sans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02458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A8CEA3A3-E701-4FE7-AEAC-9ADCB6BA5E72}"/>
              </a:ext>
            </a:extLst>
          </p:cNvPr>
          <p:cNvGrpSpPr/>
          <p:nvPr/>
        </p:nvGrpSpPr>
        <p:grpSpPr>
          <a:xfrm>
            <a:off x="3387687" y="1646409"/>
            <a:ext cx="11512626" cy="8145291"/>
            <a:chOff x="3123445" y="1070853"/>
            <a:chExt cx="11512626" cy="8145291"/>
          </a:xfrm>
        </p:grpSpPr>
        <p:pic>
          <p:nvPicPr>
            <p:cNvPr id="3" name="Imagen 2" descr="Mapa&#10;&#10;Descripción generada automáticamente">
              <a:extLst>
                <a:ext uri="{FF2B5EF4-FFF2-40B4-BE49-F238E27FC236}">
                  <a16:creationId xmlns:a16="http://schemas.microsoft.com/office/drawing/2014/main" id="{EDE891C9-864C-438B-AA73-A3522200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6071" y="1070853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n 9" descr="Mapa&#10;&#10;Descripción generada automáticamente">
              <a:extLst>
                <a:ext uri="{FF2B5EF4-FFF2-40B4-BE49-F238E27FC236}">
                  <a16:creationId xmlns:a16="http://schemas.microsoft.com/office/drawing/2014/main" id="{7A89569C-F071-42C1-A661-269F830B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445" y="1070853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A7DE50B8-DCA9-4016-8598-C30A0AB8B5E9}"/>
              </a:ext>
            </a:extLst>
          </p:cNvPr>
          <p:cNvSpPr txBox="1"/>
          <p:nvPr/>
        </p:nvSpPr>
        <p:spPr>
          <a:xfrm>
            <a:off x="609600" y="419100"/>
            <a:ext cx="12725400" cy="99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Cobertura aseguramiento e IPS</a:t>
            </a:r>
          </a:p>
        </p:txBody>
      </p:sp>
    </p:spTree>
    <p:extLst>
      <p:ext uri="{BB962C8B-B14F-4D97-AF65-F5344CB8AC3E}">
        <p14:creationId xmlns:p14="http://schemas.microsoft.com/office/powerpoint/2010/main" val="327491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92DABBA9-2321-4132-A8F5-36EBD2ABEEB0}"/>
              </a:ext>
            </a:extLst>
          </p:cNvPr>
          <p:cNvGrpSpPr/>
          <p:nvPr/>
        </p:nvGrpSpPr>
        <p:grpSpPr>
          <a:xfrm>
            <a:off x="504000" y="1704174"/>
            <a:ext cx="17280000" cy="8145291"/>
            <a:chOff x="993252" y="1070854"/>
            <a:chExt cx="17280000" cy="8145291"/>
          </a:xfrm>
        </p:grpSpPr>
        <p:pic>
          <p:nvPicPr>
            <p:cNvPr id="4" name="Imagen 3" descr="Mapa&#10;&#10;Descripción generada automáticamente">
              <a:extLst>
                <a:ext uri="{FF2B5EF4-FFF2-40B4-BE49-F238E27FC236}">
                  <a16:creationId xmlns:a16="http://schemas.microsoft.com/office/drawing/2014/main" id="{E4513E25-EEC0-4D67-9431-113901184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252" y="1070854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n 9" descr="Mapa&#10;&#10;Descripción generada automáticamente">
              <a:extLst>
                <a:ext uri="{FF2B5EF4-FFF2-40B4-BE49-F238E27FC236}">
                  <a16:creationId xmlns:a16="http://schemas.microsoft.com/office/drawing/2014/main" id="{BBF65553-5571-4DC6-8A8D-F09200FF5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52" y="1070854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Imagen 11" descr="Mapa&#10;&#10;Descripción generada automáticamente">
              <a:extLst>
                <a:ext uri="{FF2B5EF4-FFF2-40B4-BE49-F238E27FC236}">
                  <a16:creationId xmlns:a16="http://schemas.microsoft.com/office/drawing/2014/main" id="{9ADF8168-66C8-4936-8204-54F388113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3252" y="1070854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TextBox 2">
            <a:extLst>
              <a:ext uri="{FF2B5EF4-FFF2-40B4-BE49-F238E27FC236}">
                <a16:creationId xmlns:a16="http://schemas.microsoft.com/office/drawing/2014/main" id="{4B56BEC4-5BD4-40B9-8F29-BE8D8F25A31D}"/>
              </a:ext>
            </a:extLst>
          </p:cNvPr>
          <p:cNvSpPr txBox="1"/>
          <p:nvPr/>
        </p:nvSpPr>
        <p:spPr>
          <a:xfrm>
            <a:off x="609600" y="4191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Naturaleza jurídica</a:t>
            </a:r>
          </a:p>
        </p:txBody>
      </p:sp>
    </p:spTree>
    <p:extLst>
      <p:ext uri="{BB962C8B-B14F-4D97-AF65-F5344CB8AC3E}">
        <p14:creationId xmlns:p14="http://schemas.microsoft.com/office/powerpoint/2010/main" val="63348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">
            <a:extLst>
              <a:ext uri="{FF2B5EF4-FFF2-40B4-BE49-F238E27FC236}">
                <a16:creationId xmlns:a16="http://schemas.microsoft.com/office/drawing/2014/main" id="{4B56BEC4-5BD4-40B9-8F29-BE8D8F25A31D}"/>
              </a:ext>
            </a:extLst>
          </p:cNvPr>
          <p:cNvSpPr txBox="1"/>
          <p:nvPr/>
        </p:nvSpPr>
        <p:spPr>
          <a:xfrm>
            <a:off x="609600" y="4191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Nivel de complejidad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0D20083-391F-45B3-B954-A3C1BF74E3F7}"/>
              </a:ext>
            </a:extLst>
          </p:cNvPr>
          <p:cNvGrpSpPr/>
          <p:nvPr/>
        </p:nvGrpSpPr>
        <p:grpSpPr>
          <a:xfrm>
            <a:off x="538749" y="1722609"/>
            <a:ext cx="17210502" cy="8145291"/>
            <a:chOff x="1203435" y="1615683"/>
            <a:chExt cx="17210502" cy="8145291"/>
          </a:xfrm>
        </p:grpSpPr>
        <p:pic>
          <p:nvPicPr>
            <p:cNvPr id="3" name="Imagen 2" descr="Mapa&#10;&#10;Descripción generada automáticamente">
              <a:extLst>
                <a:ext uri="{FF2B5EF4-FFF2-40B4-BE49-F238E27FC236}">
                  <a16:creationId xmlns:a16="http://schemas.microsoft.com/office/drawing/2014/main" id="{32A0DADE-53DB-409E-AB17-69BE43C53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435" y="1615683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Imagen 5" descr="Mapa&#10;&#10;Descripción generada automáticamente">
              <a:extLst>
                <a:ext uri="{FF2B5EF4-FFF2-40B4-BE49-F238E27FC236}">
                  <a16:creationId xmlns:a16="http://schemas.microsoft.com/office/drawing/2014/main" id="{7F038615-6E27-4E8B-8347-1A874284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937" y="1615683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Imagen 7" descr="Mapa&#10;&#10;Descripción generada automáticamente">
              <a:extLst>
                <a:ext uri="{FF2B5EF4-FFF2-40B4-BE49-F238E27FC236}">
                  <a16:creationId xmlns:a16="http://schemas.microsoft.com/office/drawing/2014/main" id="{CD72D1FC-D23C-439C-B0E7-D3C1B5D44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3937" y="1615683"/>
              <a:ext cx="5760000" cy="81452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8530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913"/>
          <a:stretch/>
        </p:blipFill>
        <p:spPr>
          <a:xfrm rot="19768097">
            <a:off x="-2156045" y="-1482972"/>
            <a:ext cx="6759653" cy="108018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0771" y="3893931"/>
            <a:ext cx="49084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s-CO" sz="7000" spc="-140" dirty="0">
                <a:solidFill>
                  <a:schemeClr val="bg1"/>
                </a:solidFill>
                <a:latin typeface="Tenor Sans"/>
              </a:rPr>
              <a:t>Uso y calidad del servicio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68624" y="2423533"/>
            <a:ext cx="6120913" cy="2111411"/>
            <a:chOff x="0" y="0"/>
            <a:chExt cx="8161218" cy="281521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0280"/>
              <a:ext cx="8161218" cy="535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>
                  <a:solidFill>
                    <a:srgbClr val="994C38"/>
                  </a:solidFill>
                  <a:latin typeface="Clear Sans Regular Bold"/>
                </a:rPr>
                <a:t>DE MADRE AMA DE CASA A SUNNY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62944"/>
              <a:ext cx="8161218" cy="1967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994C38"/>
                  </a:solidFill>
                  <a:latin typeface="Clear Sans Regular"/>
                </a:rPr>
                <a:t>Las </a:t>
              </a:r>
              <a:r>
                <a:rPr lang="en-US" sz="2100" dirty="0" err="1">
                  <a:solidFill>
                    <a:srgbClr val="994C38"/>
                  </a:solidFill>
                  <a:latin typeface="Clear Sans Regular"/>
                </a:rPr>
                <a:t>presentaciones</a:t>
              </a:r>
              <a:r>
                <a:rPr lang="en-US" sz="2100">
                  <a:solidFill>
                    <a:srgbClr val="994C38"/>
                  </a:solidFill>
                  <a:latin typeface="Clear Sans Regular"/>
                </a:rPr>
                <a:t> son herramientas de comunicación que pueden usarse en demostraciones, conferencias, discursos, informes, etc. Se suelen presentar ante un público.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994608">
            <a:off x="-3224375" y="2178781"/>
            <a:ext cx="4901306" cy="319921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00577">
            <a:off x="1411670" y="7199514"/>
            <a:ext cx="3562696" cy="161940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18830AB-CED7-44DE-8FBC-A32510043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991" y="75461"/>
            <a:ext cx="10755226" cy="529663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9D6FCA3-A474-43C1-8F5F-CEF2414C5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183" y="5676900"/>
            <a:ext cx="8910843" cy="4486687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38FFD115-5D8C-430A-BFC9-88D5F53F899C}"/>
              </a:ext>
            </a:extLst>
          </p:cNvPr>
          <p:cNvSpPr txBox="1"/>
          <p:nvPr/>
        </p:nvSpPr>
        <p:spPr>
          <a:xfrm>
            <a:off x="16306800" y="9970954"/>
            <a:ext cx="3914477" cy="354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CO" sz="2400" dirty="0">
                <a:solidFill>
                  <a:schemeClr val="bg1">
                    <a:lumMod val="50000"/>
                  </a:schemeClr>
                </a:solidFill>
                <a:latin typeface="Clear Sans Regular"/>
              </a:rPr>
              <a:t>Fuente: DANE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6119F37-551D-4B18-AA60-75331C70CAB8}"/>
              </a:ext>
            </a:extLst>
          </p:cNvPr>
          <p:cNvSpPr/>
          <p:nvPr/>
        </p:nvSpPr>
        <p:spPr>
          <a:xfrm>
            <a:off x="1936147" y="4686300"/>
            <a:ext cx="6293452" cy="2438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59417" y="-3079676"/>
            <a:ext cx="5138015" cy="41944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233847">
            <a:off x="-1216053" y="9207629"/>
            <a:ext cx="4578625" cy="3205037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506A591E-8B86-43C8-91D0-B4C1B5330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11384">
            <a:off x="777157" y="3325236"/>
            <a:ext cx="2827215" cy="27221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052795">
            <a:off x="17040695" y="-320598"/>
            <a:ext cx="4476368" cy="36624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338135">
            <a:off x="-2173904" y="6533298"/>
            <a:ext cx="3340048" cy="363048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1A13D404-8AA9-46D1-B426-1EB5A33831D3}"/>
              </a:ext>
            </a:extLst>
          </p:cNvPr>
          <p:cNvSpPr txBox="1"/>
          <p:nvPr/>
        </p:nvSpPr>
        <p:spPr>
          <a:xfrm>
            <a:off x="609600" y="495300"/>
            <a:ext cx="8534400" cy="1015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2"/>
              </a:lnSpc>
            </a:pPr>
            <a:r>
              <a:rPr lang="es-CO" sz="6000" spc="-137" dirty="0">
                <a:solidFill>
                  <a:schemeClr val="accent5">
                    <a:lumMod val="50000"/>
                  </a:schemeClr>
                </a:solidFill>
                <a:latin typeface="Tenor Sans"/>
              </a:rPr>
              <a:t>Retos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1D01C81-CAB8-437E-B841-751D16A10C17}"/>
              </a:ext>
            </a:extLst>
          </p:cNvPr>
          <p:cNvSpPr txBox="1"/>
          <p:nvPr/>
        </p:nvSpPr>
        <p:spPr>
          <a:xfrm>
            <a:off x="3410959" y="5573370"/>
            <a:ext cx="3914477" cy="1135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CO" sz="3600" dirty="0">
                <a:solidFill>
                  <a:schemeClr val="bg1"/>
                </a:solidFill>
                <a:latin typeface="Clear Sans Regular"/>
              </a:rPr>
              <a:t>Georreferenciación </a:t>
            </a:r>
            <a:r>
              <a:rPr lang="en-US" sz="3600" dirty="0">
                <a:solidFill>
                  <a:schemeClr val="bg1"/>
                </a:solidFill>
                <a:latin typeface="Clear Sans Regular"/>
              </a:rPr>
              <a:t>de las IPS y </a:t>
            </a:r>
            <a:r>
              <a:rPr lang="es-CO" sz="3600" dirty="0">
                <a:solidFill>
                  <a:schemeClr val="bg1"/>
                </a:solidFill>
                <a:latin typeface="Clear Sans Regular"/>
              </a:rPr>
              <a:t>rango</a:t>
            </a:r>
            <a:r>
              <a:rPr lang="en-US" sz="3600" dirty="0">
                <a:solidFill>
                  <a:schemeClr val="bg1"/>
                </a:solidFill>
                <a:latin typeface="Clear Sans Regular"/>
              </a:rPr>
              <a:t> </a:t>
            </a:r>
            <a:r>
              <a:rPr lang="es-CO" sz="3600" dirty="0">
                <a:solidFill>
                  <a:schemeClr val="bg1"/>
                </a:solidFill>
                <a:latin typeface="Clear Sans Regular"/>
              </a:rPr>
              <a:t>de cobertura 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164620F-C0F9-4235-8604-6242F9FBE738}"/>
              </a:ext>
            </a:extLst>
          </p:cNvPr>
          <p:cNvSpPr txBox="1"/>
          <p:nvPr/>
        </p:nvSpPr>
        <p:spPr>
          <a:xfrm>
            <a:off x="472648" y="4934604"/>
            <a:ext cx="3436231" cy="63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s-CO" sz="11500" dirty="0">
                <a:solidFill>
                  <a:schemeClr val="accent5">
                    <a:lumMod val="50000"/>
                  </a:schemeClr>
                </a:solidFill>
                <a:latin typeface="Clear Sans Regular"/>
              </a:rPr>
              <a:t>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558D306-63BC-43FA-9517-F99717501FCE}"/>
              </a:ext>
            </a:extLst>
          </p:cNvPr>
          <p:cNvSpPr/>
          <p:nvPr/>
        </p:nvSpPr>
        <p:spPr>
          <a:xfrm>
            <a:off x="10233552" y="4685699"/>
            <a:ext cx="6293452" cy="2438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E9C98DB2-033F-4CC3-82AF-5356AE425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11384">
            <a:off x="9074560" y="3324632"/>
            <a:ext cx="2827215" cy="2722133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2E074768-D601-47D5-B2EB-D22EAB3EBB53}"/>
              </a:ext>
            </a:extLst>
          </p:cNvPr>
          <p:cNvSpPr txBox="1"/>
          <p:nvPr/>
        </p:nvSpPr>
        <p:spPr>
          <a:xfrm>
            <a:off x="11708364" y="5572769"/>
            <a:ext cx="3914477" cy="1135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s-CO" sz="3600" dirty="0">
                <a:solidFill>
                  <a:schemeClr val="bg1"/>
                </a:solidFill>
                <a:latin typeface="Clear Sans Regular"/>
              </a:rPr>
              <a:t>Cálculo de nivel de complejidad IPS privadas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19E6D2C-2D32-41F2-B555-CE513FFFFA53}"/>
              </a:ext>
            </a:extLst>
          </p:cNvPr>
          <p:cNvSpPr txBox="1"/>
          <p:nvPr/>
        </p:nvSpPr>
        <p:spPr>
          <a:xfrm>
            <a:off x="8770053" y="4934003"/>
            <a:ext cx="3436231" cy="638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s-CO" sz="11500" dirty="0">
                <a:solidFill>
                  <a:schemeClr val="accent5">
                    <a:lumMod val="50000"/>
                  </a:schemeClr>
                </a:solidFill>
                <a:latin typeface="Clear Sans Regula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69426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162</Words>
  <Application>Microsoft Office PowerPoint</Application>
  <PresentationFormat>Personalizado</PresentationFormat>
  <Paragraphs>29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Clear Sans Regular Bold</vt:lpstr>
      <vt:lpstr>Clear Sans Regular</vt:lpstr>
      <vt:lpstr>Tenor Sans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Naranja Crema Fino Orgánico Productos Caseros Presentación de Marketing</dc:title>
  <cp:lastModifiedBy>Catalina Zapata Florez</cp:lastModifiedBy>
  <cp:revision>5</cp:revision>
  <dcterms:created xsi:type="dcterms:W3CDTF">2006-08-16T00:00:00Z</dcterms:created>
  <dcterms:modified xsi:type="dcterms:W3CDTF">2021-11-21T23:04:31Z</dcterms:modified>
  <dc:identifier>DAEwYxcyyKA</dc:identifier>
</cp:coreProperties>
</file>